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33CC"/>
    <a:srgbClr val="FF66CC"/>
    <a:srgbClr val="FBF4E8"/>
    <a:srgbClr val="156082"/>
    <a:srgbClr val="FDB4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03" autoAdjust="0"/>
    <p:restoredTop sz="94659"/>
  </p:normalViewPr>
  <p:slideViewPr>
    <p:cSldViewPr snapToGrid="0">
      <p:cViewPr varScale="1">
        <p:scale>
          <a:sx n="100" d="100"/>
          <a:sy n="100" d="100"/>
        </p:scale>
        <p:origin x="176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16F00-6037-411D-BB0D-D57A9F5F79D2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4099A-38E7-4FBE-859C-207A0BA456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191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4099A-38E7-4FBE-859C-207A0BA4564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49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84CF6B-F61D-E1DA-5A91-D9CF53FD1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F3CCD1-2D3E-C165-43CF-1157961BC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858D09-EB67-05FD-8644-AE084A664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537318-D176-26F2-D2CF-FBB164E1D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1412D9-60FA-132F-E958-2F4E18ACD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220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7CD8F4-148F-58D8-CA72-E9D8E4832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E7A8363-46D5-EEBE-A8FD-EF38D0101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A73458-34E5-1989-E577-30FEE8734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9B2F21-7BE0-BF09-4402-210188964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A86B10-066F-986F-E540-E02595B4E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467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A9A2DB2-8D6F-10BF-DE9C-686719B51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ADD170-267D-E2A8-4384-CCE43D7B5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7EE10-EBEC-41E2-8D15-1CDD91A8D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067B30-3114-B148-E8B1-63BFB8507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10AE94-CE01-8EBF-F10A-99096FDB2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09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AADFE-FAF3-8D99-6F2B-FBA215DB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EAF021-B3A2-3C51-ECA0-EE1379F59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3B5B96-4C18-7976-09D0-E201D762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4A7F0E-6A72-C0CE-D57F-051679C17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0844E9-2112-CD6E-0A81-1D3162A41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854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1BDCD-C13A-6F15-CB84-2C2519FE6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50FA9F-A9B5-2B84-200B-DD261C0CD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1E9737-BAEF-742E-D43E-FD8699492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69A31B-5663-E7AC-52C3-95F26382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93D125-4310-AF5A-9484-E9FF7483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90E953-8AB6-403A-5363-7EE9E094B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0FAB5B-72FA-74FF-CDFD-1D9557B5A2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B0F2E7-9A40-FAC2-30AB-8CEE0CA9A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D6D253-65B4-4589-1CCD-7F3C94B7E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9EB48C7-3D26-87B8-D51E-C38694092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095B35-0373-6B8B-2C68-3E823212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678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1B5A36-BE69-9138-BB9D-BAF2C6855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9C9860-174B-D42F-022A-837D394DDB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63F88B-EBC6-614D-BBE8-C6E89FB02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F1B0617-6A82-4A98-7AB0-F68114EC8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0B4601A-A83A-5E55-D678-6728F33BC2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75CB008-0FCB-74A9-B4A7-B00287E46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C251C16-1471-EEDD-82B3-E4A95DF30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34449B6-3DA1-0396-8061-E4F2602F0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963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F8E82-FAC0-885B-8BBF-30ACD44D6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F767D06-E388-E827-F89E-5EEEAC8D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D300DC-FC60-FC68-1542-4A2CF0147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A3F9440-D4A8-1A39-FDB2-A53915E2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8157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3804FE0-5E5B-5EB8-92FE-9B6837672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5B6D697-7DDC-8B7A-7569-EC958871D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6B2AF6-F1FA-D111-87F0-DF7A66C99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34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1973B2-2585-6A7B-060E-7B118F6BD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AE70E1-6001-901E-5C63-927F37CAC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1166F6-1674-DF44-BD8D-8CDF5A9E0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6F460F-8835-7732-F64A-C0DFC4512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DE73BB-959E-8A00-2636-EEFA92533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36B538C-5313-297D-1B0D-4D7BD1BE4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803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D2E49-7A8C-4B75-59D2-4CD2636D0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4B0BFD1-A63A-1970-54EF-0A217C86E8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D80655-EED6-8B8B-985A-02549553B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D436A65-6FD3-BE2F-8B7E-516A48DCE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B5B7C2-643E-820A-366F-5BF131AFB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990708-4A2F-5CCB-C07E-3AD971475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52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CEF85A5-93A3-4B2E-074E-B1CD481F4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981DCB-018C-2508-1B8C-8F4A759B76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EBB121-8028-0439-1800-96C7C845BB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94514D-FE56-42B0-AA86-14756CE2F5D9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0C579A-000E-DA73-FDA4-DAB146333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9E1797-06E1-3F92-0C80-17C31124D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B8225F-2016-44BE-AE42-583D275DD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791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unicct.france@gmail.com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hyperlink" Target="http://www.unicct.org/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FA1372-9426-CFB6-DD93-C87E96D5A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440" y="342900"/>
            <a:ext cx="5708469" cy="5538354"/>
          </a:xfrm>
        </p:spPr>
        <p:txBody>
          <a:bodyPr anchor="ctr">
            <a:no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NION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ATIONALE DES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NFIRMIER(E)S EN</a:t>
            </a:r>
            <a:b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HIRURGIE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ARDIAQUE ET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HORACIQUE</a:t>
            </a: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spc="-50" dirty="0">
                <a:effectLst/>
                <a:latin typeface="Wingdings" panose="05000000000000000000" pitchFamily="2" charset="2"/>
                <a:ea typeface="Calibri" panose="020F0502020204030204" pitchFamily="34" charset="0"/>
              </a:rPr>
              <a:t>v</a:t>
            </a:r>
            <a:br>
              <a:rPr lang="fr-FR" sz="1400" spc="-50" dirty="0">
                <a:effectLst/>
                <a:latin typeface="Wingdings" panose="05000000000000000000" pitchFamily="2" charset="2"/>
                <a:ea typeface="Calibri" panose="020F0502020204030204" pitchFamily="34" charset="0"/>
              </a:rPr>
            </a:b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Siège social : 137 avenue Jean Jaurès 92140 CLAMART 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Tél : 06 47 15 41 83 - courriel : </a:t>
            </a:r>
            <a:r>
              <a:rPr lang="fr-FR" sz="1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unicct.france@gmail.com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internet : </a:t>
            </a:r>
            <a:r>
              <a:rPr lang="fr-FR" sz="1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www.unicct.org</a:t>
            </a:r>
            <a:b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Numéro de SIRET 91115311200014 - Association Loi 1901. 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100" spc="-50" dirty="0">
                <a:effectLst/>
                <a:latin typeface="Wingdings" panose="05000000000000000000" pitchFamily="2" charset="2"/>
                <a:ea typeface="Calibri" panose="020F0502020204030204" pitchFamily="34" charset="0"/>
              </a:rPr>
              <a:t>v</a:t>
            </a:r>
            <a:br>
              <a:rPr lang="fr-FR" sz="1100" spc="-50" dirty="0">
                <a:effectLst/>
                <a:latin typeface="Wingdings" panose="05000000000000000000" pitchFamily="2" charset="2"/>
                <a:ea typeface="Calibri" panose="020F0502020204030204" pitchFamily="34" charset="0"/>
              </a:rPr>
            </a:b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L’évènement se déroulera au Lille Grand Palais</a:t>
            </a:r>
            <a:b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Boulevard des Cités Unies / 59777 Lille</a:t>
            </a: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b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Congrès associés</a:t>
            </a:r>
            <a:b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ociété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rançaise de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hirurgie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horacique et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ardio-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Vasculaire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ociété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rançaise d’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ssistance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irculatoire et de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irculation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xtra-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orporelle</a:t>
            </a:r>
            <a:b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ociété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rançaise des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nesthésistes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éanimateurs </a:t>
            </a:r>
            <a:br>
              <a:rPr lang="fr-F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16" descr="UNICCT">
            <a:extLst>
              <a:ext uri="{FF2B5EF4-FFF2-40B4-BE49-F238E27FC236}">
                <a16:creationId xmlns:a16="http://schemas.microsoft.com/office/drawing/2014/main" id="{DDA6D4E6-8261-559F-E73F-C109A69B15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18" y="5881254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LogoSFACCEC 80">
            <a:extLst>
              <a:ext uri="{FF2B5EF4-FFF2-40B4-BE49-F238E27FC236}">
                <a16:creationId xmlns:a16="http://schemas.microsoft.com/office/drawing/2014/main" id="{C9B77F2A-7B04-2D2B-2EFE-12B5A774DC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754" y="5881254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SFAR Société Française d'Anesthésie et de Réanimation">
            <a:extLst>
              <a:ext uri="{FF2B5EF4-FFF2-40B4-BE49-F238E27FC236}">
                <a16:creationId xmlns:a16="http://schemas.microsoft.com/office/drawing/2014/main" id="{ED1730A1-25D5-A1CE-6250-43DA99B1D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690" y="588125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 descr="SFCTCV">
            <a:extLst>
              <a:ext uri="{FF2B5EF4-FFF2-40B4-BE49-F238E27FC236}">
                <a16:creationId xmlns:a16="http://schemas.microsoft.com/office/drawing/2014/main" id="{1D64BACB-46AA-6E62-E650-DA7B3C3265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626" y="5881254"/>
            <a:ext cx="617143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 descr="UNICCT">
            <a:extLst>
              <a:ext uri="{FF2B5EF4-FFF2-40B4-BE49-F238E27FC236}">
                <a16:creationId xmlns:a16="http://schemas.microsoft.com/office/drawing/2014/main" id="{C773A33C-CEAD-A55F-1EA2-BE853561DB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233" y="5881254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 21" descr="LogoSFACCEC 80">
            <a:extLst>
              <a:ext uri="{FF2B5EF4-FFF2-40B4-BE49-F238E27FC236}">
                <a16:creationId xmlns:a16="http://schemas.microsoft.com/office/drawing/2014/main" id="{69DF8E12-5397-9718-3683-AF8A3327A0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169" y="5881254"/>
            <a:ext cx="720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" descr="SFAR Société Française d'Anesthésie et de Réanimation">
            <a:extLst>
              <a:ext uri="{FF2B5EF4-FFF2-40B4-BE49-F238E27FC236}">
                <a16:creationId xmlns:a16="http://schemas.microsoft.com/office/drawing/2014/main" id="{DCAF7547-25EB-DAD1-D5FA-006F2822B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105" y="588125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 descr="SFCTCV">
            <a:extLst>
              <a:ext uri="{FF2B5EF4-FFF2-40B4-BE49-F238E27FC236}">
                <a16:creationId xmlns:a16="http://schemas.microsoft.com/office/drawing/2014/main" id="{6CD06ED2-C268-0F81-C355-C8AB692BEA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041" y="5881254"/>
            <a:ext cx="617143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6D11532-511E-4086-BA83-34531E9A62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233" y="159232"/>
            <a:ext cx="4369415" cy="572202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C8E271-CF4E-400F-94F8-703976E41A75}"/>
              </a:ext>
            </a:extLst>
          </p:cNvPr>
          <p:cNvSpPr/>
          <p:nvPr/>
        </p:nvSpPr>
        <p:spPr>
          <a:xfrm>
            <a:off x="10604026" y="398196"/>
            <a:ext cx="802607" cy="1620982"/>
          </a:xfrm>
          <a:prstGeom prst="rect">
            <a:avLst/>
          </a:prstGeom>
          <a:solidFill>
            <a:srgbClr val="FBF4E8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91330B-773E-4DDF-8064-042DB42A7D9D}"/>
              </a:ext>
            </a:extLst>
          </p:cNvPr>
          <p:cNvSpPr/>
          <p:nvPr/>
        </p:nvSpPr>
        <p:spPr>
          <a:xfrm>
            <a:off x="9484025" y="765810"/>
            <a:ext cx="1120001" cy="1253368"/>
          </a:xfrm>
          <a:prstGeom prst="rect">
            <a:avLst/>
          </a:prstGeom>
          <a:solidFill>
            <a:srgbClr val="FBF4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19" name="Image 18" descr="UNICCT">
            <a:extLst>
              <a:ext uri="{FF2B5EF4-FFF2-40B4-BE49-F238E27FC236}">
                <a16:creationId xmlns:a16="http://schemas.microsoft.com/office/drawing/2014/main" id="{A77A1B1D-B5B7-4F65-A73C-03931BA118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907" y="976746"/>
            <a:ext cx="1010119" cy="10101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9907BEE-F07D-484D-A33D-9DD2CD827640}"/>
              </a:ext>
            </a:extLst>
          </p:cNvPr>
          <p:cNvSpPr txBox="1"/>
          <p:nvPr/>
        </p:nvSpPr>
        <p:spPr>
          <a:xfrm>
            <a:off x="8983979" y="2625756"/>
            <a:ext cx="24226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olidFill>
                  <a:srgbClr val="FF3399"/>
                </a:solidFill>
              </a:rPr>
              <a:t>18 et 19 JUIN 2026</a:t>
            </a:r>
          </a:p>
        </p:txBody>
      </p:sp>
    </p:spTree>
    <p:extLst>
      <p:ext uri="{BB962C8B-B14F-4D97-AF65-F5344CB8AC3E}">
        <p14:creationId xmlns:p14="http://schemas.microsoft.com/office/powerpoint/2010/main" val="323083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7B6493A6-A6F4-AA0C-BA26-A1CE80DAA087}"/>
              </a:ext>
            </a:extLst>
          </p:cNvPr>
          <p:cNvSpPr txBox="1">
            <a:spLocks/>
          </p:cNvSpPr>
          <p:nvPr/>
        </p:nvSpPr>
        <p:spPr>
          <a:xfrm>
            <a:off x="491440" y="342900"/>
            <a:ext cx="5708469" cy="6754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07645" marR="16510" algn="ctr">
              <a:spcBef>
                <a:spcPts val="135"/>
              </a:spcBef>
              <a:buNone/>
            </a:pPr>
            <a:r>
              <a:rPr lang="fr-FR" sz="2000" b="1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Programme</a:t>
            </a:r>
            <a:r>
              <a:rPr lang="fr-FR" sz="2000" b="1" spc="-25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</a:t>
            </a:r>
            <a:r>
              <a:rPr lang="fr-FR" sz="2000" b="1" spc="-10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journées</a:t>
            </a:r>
            <a:r>
              <a:rPr lang="fr-FR" sz="2000" b="1" spc="-20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</a:t>
            </a:r>
            <a:r>
              <a:rPr lang="fr-FR" sz="2000" b="1" spc="-10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formation</a:t>
            </a:r>
            <a:r>
              <a:rPr lang="fr-FR" sz="2000" b="1" spc="5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000" b="1" spc="-10" dirty="0">
                <a:solidFill>
                  <a:srgbClr val="1F4E7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UNICCT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07645" algn="ctr">
              <a:spcBef>
                <a:spcPts val="185"/>
              </a:spcBef>
              <a:buNone/>
            </a:pP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18</a:t>
            </a:r>
            <a:r>
              <a:rPr lang="fr-FR" sz="1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</a:t>
            </a:r>
            <a:r>
              <a:rPr lang="fr-FR" sz="1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</a:t>
            </a:r>
            <a:r>
              <a:rPr lang="fr-FR" sz="1400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juin</a:t>
            </a:r>
            <a:r>
              <a:rPr lang="fr-FR" sz="14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2026,</a:t>
            </a:r>
            <a:r>
              <a:rPr lang="fr-FR" sz="1400" spc="-1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Lille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81CEC1B0-C63E-D1AC-D679-1C99A917D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467750"/>
              </p:ext>
            </p:extLst>
          </p:nvPr>
        </p:nvGraphicFramePr>
        <p:xfrm>
          <a:off x="706582" y="895758"/>
          <a:ext cx="5278582" cy="30721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73737">
                  <a:extLst>
                    <a:ext uri="{9D8B030D-6E8A-4147-A177-3AD203B41FA5}">
                      <a16:colId xmlns:a16="http://schemas.microsoft.com/office/drawing/2014/main" val="3755702789"/>
                    </a:ext>
                  </a:extLst>
                </a:gridCol>
                <a:gridCol w="485101">
                  <a:extLst>
                    <a:ext uri="{9D8B030D-6E8A-4147-A177-3AD203B41FA5}">
                      <a16:colId xmlns:a16="http://schemas.microsoft.com/office/drawing/2014/main" val="662794505"/>
                    </a:ext>
                  </a:extLst>
                </a:gridCol>
                <a:gridCol w="4319744">
                  <a:extLst>
                    <a:ext uri="{9D8B030D-6E8A-4147-A177-3AD203B41FA5}">
                      <a16:colId xmlns:a16="http://schemas.microsoft.com/office/drawing/2014/main" val="1112904619"/>
                    </a:ext>
                  </a:extLst>
                </a:gridCol>
              </a:tblGrid>
              <a:tr h="178227">
                <a:tc gridSpan="3">
                  <a:txBody>
                    <a:bodyPr/>
                    <a:lstStyle/>
                    <a:p>
                      <a:pPr marL="71120">
                        <a:lnSpc>
                          <a:spcPts val="1460"/>
                        </a:lnSpc>
                        <a:spcBef>
                          <a:spcPts val="305"/>
                        </a:spcBef>
                        <a:buNone/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Jeudi</a:t>
                      </a:r>
                      <a:r>
                        <a:rPr lang="fr-FR" sz="1200" spc="-2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r>
                        <a:rPr lang="fr-FR" sz="1200" spc="-1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juin</a:t>
                      </a:r>
                      <a:r>
                        <a:rPr lang="fr-FR" sz="12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415966"/>
                  </a:ext>
                </a:extLst>
              </a:tr>
              <a:tr h="344148">
                <a:tc>
                  <a:txBody>
                    <a:bodyPr/>
                    <a:lstStyle/>
                    <a:p>
                      <a:pPr marL="93345" algn="l">
                        <a:spcBef>
                          <a:spcPts val="30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09h25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ts val="845"/>
                        </a:lnSpc>
                        <a:spcBef>
                          <a:spcPts val="30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10h40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spcBef>
                          <a:spcPts val="30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10h40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ts val="845"/>
                        </a:lnSpc>
                        <a:spcBef>
                          <a:spcPts val="30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11h15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spcBef>
                          <a:spcPts val="305"/>
                        </a:spcBef>
                        <a:buNone/>
                      </a:pP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Séance</a:t>
                      </a:r>
                      <a:r>
                        <a:rPr lang="fr-FR" sz="900" b="1" spc="-3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inaugurale : Carmat le « Concorde » médical Français ?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Pause dans l’exposition</a:t>
                      </a: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106897"/>
                  </a:ext>
                </a:extLst>
              </a:tr>
              <a:tr h="855841">
                <a:tc>
                  <a:txBody>
                    <a:bodyPr/>
                    <a:lstStyle/>
                    <a:p>
                      <a:pPr marL="93345" algn="l">
                        <a:spcBef>
                          <a:spcPts val="14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11h15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1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11h15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295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11h35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05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12h00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ts val="755"/>
                        </a:lnSpc>
                        <a:spcBef>
                          <a:spcPts val="29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12H25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spcBef>
                          <a:spcPts val="14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12h25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1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11h35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295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12h00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05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12h25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ts val="755"/>
                        </a:lnSpc>
                        <a:spcBef>
                          <a:spcPts val="29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13h40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just">
                        <a:spcBef>
                          <a:spcPts val="145"/>
                        </a:spcBef>
                        <a:buNone/>
                      </a:pP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Session</a:t>
                      </a:r>
                      <a:r>
                        <a:rPr lang="fr-FR" sz="900" b="1" spc="-25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Recherche et Innovation- Modératrice: Pr V </a:t>
                      </a:r>
                      <a:r>
                        <a:rPr lang="fr-FR" sz="900" b="1" spc="-1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Fouilloux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(Marseille)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 algn="just">
                        <a:spcBef>
                          <a:spcPts val="31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Etude sur l’intérêt des pansements à pression négative 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 </a:t>
                      </a:r>
                      <a:r>
                        <a:rPr lang="fr-FR" sz="900" b="0" i="1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Brossault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(Rennes)</a:t>
                      </a:r>
                      <a:endParaRPr lang="fr-FR" sz="1100" b="0" i="1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spc="-5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ADMITY : Etude sur la mesure de l’anxiété préopératoire des patients  </a:t>
                      </a:r>
                      <a:r>
                        <a:rPr lang="fr-FR" sz="900" b="0" i="1" spc="-5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 J Cattan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(Rennes)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 PEARS  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 </a:t>
                      </a:r>
                      <a:r>
                        <a:rPr lang="fr-FR" sz="900" b="0" i="1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Latrouite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(Necker Paris)</a:t>
                      </a:r>
                    </a:p>
                    <a:p>
                      <a:pPr marL="91440" algn="just">
                        <a:lnSpc>
                          <a:spcPts val="755"/>
                        </a:lnSpc>
                        <a:spcBef>
                          <a:spcPts val="29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Déjeuner</a:t>
                      </a: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dans</a:t>
                      </a: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l’exposition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73879"/>
                  </a:ext>
                </a:extLst>
              </a:tr>
              <a:tr h="1229414">
                <a:tc>
                  <a:txBody>
                    <a:bodyPr/>
                    <a:lstStyle/>
                    <a:p>
                      <a:pPr marL="93345" algn="l">
                        <a:lnSpc>
                          <a:spcPts val="105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13h40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13h40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14h00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14h20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14h40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ts val="91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15h00</a:t>
                      </a:r>
                    </a:p>
                    <a:p>
                      <a:pPr marL="93345" algn="l">
                        <a:lnSpc>
                          <a:spcPts val="91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15h10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lnSpc>
                          <a:spcPts val="105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15h10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14h00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14h20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14h40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15h00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ts val="91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15h10</a:t>
                      </a:r>
                    </a:p>
                    <a:p>
                      <a:pPr marL="93345" algn="l">
                        <a:lnSpc>
                          <a:spcPts val="91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15h50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05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Session</a:t>
                      </a:r>
                      <a:r>
                        <a:rPr lang="fr-FR" sz="900" b="1" spc="-25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Chirurgie</a:t>
                      </a:r>
                      <a:r>
                        <a:rPr lang="fr-FR" sz="900" b="1" spc="-2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Thoracique- Modérateur:</a:t>
                      </a:r>
                      <a:r>
                        <a:rPr lang="fr-FR" sz="900" b="1" spc="-1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Dr A </a:t>
                      </a:r>
                      <a:r>
                        <a:rPr lang="fr-FR" sz="900" b="1" spc="-1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Fourdrain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(Marseille)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Prise en charge des pneumothorax cataméniaux  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S Cohen-</a:t>
                      </a:r>
                      <a:r>
                        <a:rPr lang="fr-FR" sz="900" b="0" i="1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Selmon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C Ledoux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(Lille)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</a:t>
                      </a:r>
                      <a:r>
                        <a:rPr lang="fr-FR" sz="900" b="0" spc="-2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fenestration : indications, technique et résultats 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 </a:t>
                      </a:r>
                      <a:r>
                        <a:rPr lang="fr-FR" sz="900" b="0" i="1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Bakenkeu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E Leclerc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(HEGP Paris)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Reconstruction de la paroi thoracique  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 Michel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(Nantes)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chirurgie </a:t>
                      </a:r>
                      <a:r>
                        <a:rPr lang="fr-FR" sz="900" b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 mésothéliome 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 </a:t>
                      </a:r>
                      <a:r>
                        <a:rPr lang="fr-FR" sz="900" b="0" i="1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Meens</a:t>
                      </a:r>
                      <a:r>
                        <a:rPr lang="fr-FR" sz="900" b="0" i="1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C Ledoux 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(Lille)</a:t>
                      </a:r>
                    </a:p>
                    <a:p>
                      <a:pPr marL="91440">
                        <a:spcBef>
                          <a:spcPts val="33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Débat</a:t>
                      </a:r>
                    </a:p>
                    <a:p>
                      <a:pPr marL="91440">
                        <a:spcBef>
                          <a:spcPts val="330"/>
                        </a:spcBef>
                        <a:buNone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Pause</a:t>
                      </a: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dans</a:t>
                      </a: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l’exposition  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56837"/>
                  </a:ext>
                </a:extLst>
              </a:tr>
              <a:tr h="392762">
                <a:tc>
                  <a:txBody>
                    <a:bodyPr/>
                    <a:lstStyle/>
                    <a:p>
                      <a:pPr marL="93345" algn="l">
                        <a:spcBef>
                          <a:spcPts val="8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16h00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0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17h05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>
                        <a:spcBef>
                          <a:spcPts val="8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17h00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spcBef>
                          <a:spcPts val="305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18h05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spcBef>
                          <a:spcPts val="80"/>
                        </a:spcBef>
                        <a:buNone/>
                      </a:pP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Séance</a:t>
                      </a:r>
                      <a:r>
                        <a:rPr lang="fr-FR" sz="900" b="1" spc="-2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commune </a:t>
                      </a: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Où en sommes-nous de la RAAC ?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>
                        <a:spcBef>
                          <a:spcPts val="305"/>
                        </a:spcBef>
                        <a:buNone/>
                      </a:pP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Séance</a:t>
                      </a:r>
                      <a:r>
                        <a:rPr lang="fr-FR" sz="900" b="1" spc="-2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commune </a:t>
                      </a:r>
                      <a:r>
                        <a:rPr lang="fr-FR" sz="900" b="1" spc="-5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Les évolutions et/ou révolutions de l’année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180397"/>
                  </a:ext>
                </a:extLst>
              </a:tr>
            </a:tbl>
          </a:graphicData>
        </a:graphic>
      </p:graphicFrame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62DE23CB-5452-F860-D9D4-A15321FBCE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865308"/>
              </p:ext>
            </p:extLst>
          </p:nvPr>
        </p:nvGraphicFramePr>
        <p:xfrm>
          <a:off x="706383" y="3926784"/>
          <a:ext cx="5278582" cy="34228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73737">
                  <a:extLst>
                    <a:ext uri="{9D8B030D-6E8A-4147-A177-3AD203B41FA5}">
                      <a16:colId xmlns:a16="http://schemas.microsoft.com/office/drawing/2014/main" val="3755702789"/>
                    </a:ext>
                  </a:extLst>
                </a:gridCol>
                <a:gridCol w="485101">
                  <a:extLst>
                    <a:ext uri="{9D8B030D-6E8A-4147-A177-3AD203B41FA5}">
                      <a16:colId xmlns:a16="http://schemas.microsoft.com/office/drawing/2014/main" val="662794505"/>
                    </a:ext>
                  </a:extLst>
                </a:gridCol>
                <a:gridCol w="4319744">
                  <a:extLst>
                    <a:ext uri="{9D8B030D-6E8A-4147-A177-3AD203B41FA5}">
                      <a16:colId xmlns:a16="http://schemas.microsoft.com/office/drawing/2014/main" val="1112904619"/>
                    </a:ext>
                  </a:extLst>
                </a:gridCol>
              </a:tblGrid>
              <a:tr h="315607">
                <a:tc gridSpan="3">
                  <a:txBody>
                    <a:bodyPr/>
                    <a:lstStyle/>
                    <a:p>
                      <a:pPr marL="71120">
                        <a:lnSpc>
                          <a:spcPts val="1460"/>
                        </a:lnSpc>
                        <a:spcBef>
                          <a:spcPts val="305"/>
                        </a:spcBef>
                        <a:buNone/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Vendredi 19 juin</a:t>
                      </a:r>
                      <a:r>
                        <a:rPr lang="fr-FR" sz="1200" spc="-15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1200" spc="-2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2026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3600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415966"/>
                  </a:ext>
                </a:extLst>
              </a:tr>
              <a:tr h="1297172">
                <a:tc>
                  <a:txBody>
                    <a:bodyPr/>
                    <a:lstStyle/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1" kern="1200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08h30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08h30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09h00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endParaRPr lang="pt-BR" sz="1050" b="0" kern="1200" spc="-1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09h30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1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10h00</a:t>
                      </a: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1" kern="1200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10h00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09h00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09h30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endParaRPr lang="pt-BR" sz="1050" b="0" kern="1200" spc="-1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10h00</a:t>
                      </a:r>
                    </a:p>
                    <a:p>
                      <a:pPr marL="93345" algn="l" defTabSz="914400" rtl="0" eaLnBrk="1" latinLnBrk="0" hangingPunct="1">
                        <a:spcBef>
                          <a:spcPts val="330"/>
                        </a:spcBef>
                        <a:buNone/>
                      </a:pPr>
                      <a:r>
                        <a:rPr lang="pt-BR" sz="900" b="1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10h40</a:t>
                      </a: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just" defTabSz="914400" rtl="0" eaLnBrk="1" latinLnBrk="0" hangingPunct="1">
                        <a:spcBef>
                          <a:spcPts val="145"/>
                        </a:spcBef>
                        <a:buNone/>
                      </a:pPr>
                      <a:r>
                        <a:rPr lang="fr-FR" sz="900" b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Session Chirurgie cardiaque- Modérateur</a:t>
                      </a:r>
                      <a:r>
                        <a:rPr lang="fr-FR" sz="900" b="1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Dr A </a:t>
                      </a:r>
                      <a:r>
                        <a:rPr lang="fr-FR" sz="900" b="1" kern="1200" baseline="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Moiroux</a:t>
                      </a:r>
                      <a:r>
                        <a:rPr lang="fr-FR" sz="900" b="1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-Sahraoui (Paris)</a:t>
                      </a:r>
                      <a:endParaRPr lang="fr-FR" sz="900" b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Prise en charge des tumeurs du cœur sous vidéo 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 </a:t>
                      </a:r>
                      <a:r>
                        <a:rPr lang="fr-FR" sz="900" b="0" i="1" kern="120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Helary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E</a:t>
                      </a:r>
                      <a:r>
                        <a:rPr lang="fr-FR" sz="900" b="0" i="1" kern="1200" baseline="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baseline="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Incarbone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(Nantes)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310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Une aorte, mille gestes : la polyvalence des IBODE au cœur des chirurgies aortiques complexes 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 Lafont, M </a:t>
                      </a:r>
                      <a:r>
                        <a:rPr lang="fr-FR" sz="900" b="0" i="1" kern="120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Aused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(Toulouse)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0"/>
                        </a:spcBef>
                        <a:buNone/>
                      </a:pPr>
                      <a:endParaRPr lang="fr-FR" sz="600" b="0" i="1" kern="1200" dirty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 algn="just" defTabSz="914400" rtl="0" eaLnBrk="1" latinLnBrk="0" hangingPunct="1">
                        <a:spcBef>
                          <a:spcPts val="145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 </a:t>
                      </a:r>
                      <a:r>
                        <a:rPr lang="fr-FR" sz="9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Bentall</a:t>
                      </a: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par mini thoracotomie  </a:t>
                      </a:r>
                      <a:r>
                        <a:rPr lang="fr-FR" sz="900" b="0" u="sng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 </a:t>
                      </a:r>
                      <a:r>
                        <a:rPr lang="fr-FR" sz="900" b="0" u="sng" kern="120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Ziane</a:t>
                      </a:r>
                      <a:r>
                        <a:rPr lang="fr-FR" sz="900" b="0" u="sng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Lille)  </a:t>
                      </a: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91440" algn="just" defTabSz="914400" rtl="0" eaLnBrk="1" latinLnBrk="0" hangingPunct="1">
                        <a:spcBef>
                          <a:spcPts val="145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Pause dans l’exposition </a:t>
                      </a:r>
                    </a:p>
                  </a:txBody>
                  <a:tcPr marL="0" marR="0" marT="36000" marB="3600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73879"/>
                  </a:ext>
                </a:extLst>
              </a:tr>
              <a:tr h="1578077">
                <a:tc>
                  <a:txBody>
                    <a:bodyPr/>
                    <a:lstStyle/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10h40</a:t>
                      </a:r>
                      <a:endParaRPr lang="fr-FR" sz="1100" b="1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10h40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11h10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endParaRPr lang="fr-FR" sz="300" b="0" spc="-1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11h40</a:t>
                      </a: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endParaRPr lang="fr-FR" sz="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12h10</a:t>
                      </a: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12h40</a:t>
                      </a:r>
                      <a:endParaRPr lang="fr-FR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13h00</a:t>
                      </a:r>
                      <a:endParaRPr lang="fr-FR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72000" marB="360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kern="1200" spc="-1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13h00</a:t>
                      </a: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11h10</a:t>
                      </a: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11h40</a:t>
                      </a: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endParaRPr lang="fr-FR" sz="300" b="0" kern="1200" spc="-1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12h10</a:t>
                      </a: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endParaRPr lang="fr-FR" sz="600" b="0" kern="1200" spc="-1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12h40</a:t>
                      </a: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0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13h00</a:t>
                      </a:r>
                    </a:p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r>
                        <a:rPr lang="fr-FR" sz="900" b="1" kern="1200" spc="-1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14h00</a:t>
                      </a:r>
                    </a:p>
                  </a:txBody>
                  <a:tcPr marL="0" marR="0" marT="72000" marB="360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just" defTabSz="914400" rtl="0" eaLnBrk="1" latinLnBrk="0" hangingPunct="1">
                        <a:lnSpc>
                          <a:spcPts val="1040"/>
                        </a:lnSpc>
                        <a:spcBef>
                          <a:spcPts val="145"/>
                        </a:spcBef>
                        <a:buNone/>
                      </a:pPr>
                      <a:r>
                        <a:rPr lang="fr-FR" sz="900" b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Session Chirurgie </a:t>
                      </a:r>
                      <a:r>
                        <a:rPr lang="fr-FR" sz="900" b="1" kern="120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Cardiothoracique</a:t>
                      </a:r>
                      <a:r>
                        <a:rPr lang="fr-FR" sz="900" b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fr-FR" sz="900" b="1" kern="120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Modérateur:</a:t>
                      </a:r>
                      <a:r>
                        <a:rPr lang="fr-FR" sz="900" b="1" kern="1200" baseline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1" kern="120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 </a:t>
                      </a:r>
                      <a:r>
                        <a:rPr lang="fr-FR" sz="900" b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 </a:t>
                      </a:r>
                      <a:r>
                        <a:rPr lang="fr-FR" sz="900" b="1" kern="1200" dirty="0" err="1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Escande</a:t>
                      </a:r>
                      <a:r>
                        <a:rPr lang="fr-FR" sz="900" b="1" kern="1200" baseline="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(Toulouse)</a:t>
                      </a:r>
                      <a:endParaRPr lang="fr-FR" sz="900" b="1" kern="1200" dirty="0">
                        <a:solidFill>
                          <a:schemeClr val="accent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91440" algn="just" defTabSz="914400" rtl="0" eaLnBrk="1" latinLnBrk="0" hangingPunct="1">
                        <a:lnSpc>
                          <a:spcPts val="1040"/>
                        </a:lnSpc>
                        <a:spcBef>
                          <a:spcPts val="310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greffe de trachée 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 </a:t>
                      </a:r>
                      <a:r>
                        <a:rPr lang="fr-FR" sz="900" b="0" i="1" kern="120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Meens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et A S Cohen-Selmon 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(Lille)</a:t>
                      </a:r>
                    </a:p>
                    <a:p>
                      <a:pPr marL="91440" algn="just" defTabSz="914400" rtl="0" eaLnBrk="1" latinLnBrk="0" hangingPunct="1">
                        <a:lnSpc>
                          <a:spcPts val="1040"/>
                        </a:lnSpc>
                        <a:spcBef>
                          <a:spcPts val="310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Techniques</a:t>
                      </a: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innovantes dans la chirurgie de réduction de volume pulmonaire</a:t>
                      </a: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 </a:t>
                      </a:r>
                      <a:r>
                        <a:rPr lang="fr-FR" sz="900" b="0" i="1" kern="1200" spc="-1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Goulut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et   A </a:t>
                      </a:r>
                      <a:r>
                        <a:rPr lang="fr-FR" sz="900" b="0" i="1" kern="1200" spc="-1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Tinocco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(Marseille)</a:t>
                      </a:r>
                    </a:p>
                    <a:p>
                      <a:pPr marL="91440" algn="just" defTabSz="914400" rtl="0" eaLnBrk="1" latinLnBrk="0" hangingPunct="1">
                        <a:lnSpc>
                          <a:spcPts val="1040"/>
                        </a:lnSpc>
                        <a:spcBef>
                          <a:spcPts val="310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Prise en charge en urgence d’une dissection aortique de type A chez la femme enceinte      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Dupont, E </a:t>
                      </a:r>
                      <a:r>
                        <a:rPr lang="fr-FR" sz="900" b="0" i="1" kern="120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Delannai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M Richa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(Lille)</a:t>
                      </a:r>
                    </a:p>
                    <a:p>
                      <a:pPr marL="91440" algn="just" defTabSz="914400" rtl="0" eaLnBrk="1" latinLnBrk="0" hangingPunct="1">
                        <a:lnSpc>
                          <a:spcPts val="1040"/>
                        </a:lnSpc>
                        <a:spcBef>
                          <a:spcPts val="310"/>
                        </a:spcBef>
                        <a:buNone/>
                      </a:pPr>
                      <a:r>
                        <a:rPr lang="fr-FR" sz="9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plastie mitrale par chirurgie robotique 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 Font, F </a:t>
                      </a:r>
                      <a:r>
                        <a:rPr lang="fr-FR" sz="900" b="0" i="1" kern="1200" dirty="0" err="1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Raguy</a:t>
                      </a:r>
                      <a:r>
                        <a:rPr lang="fr-FR" sz="900" b="0" i="1" kern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fr-FR" sz="900" b="0" i="1" kern="1200" spc="-1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(Bordeaux)</a:t>
                      </a:r>
                    </a:p>
                    <a:p>
                      <a:pPr marL="83820">
                        <a:lnSpc>
                          <a:spcPts val="1040"/>
                        </a:lnSpc>
                        <a:spcBef>
                          <a:spcPts val="305"/>
                        </a:spcBef>
                        <a:buNone/>
                      </a:pPr>
                      <a:r>
                        <a:rPr lang="fr-FR" sz="900" b="1" kern="1200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Informations UNICCT</a:t>
                      </a:r>
                    </a:p>
                    <a:p>
                      <a:pPr marL="83820">
                        <a:lnSpc>
                          <a:spcPts val="1040"/>
                        </a:lnSpc>
                        <a:spcBef>
                          <a:spcPts val="305"/>
                        </a:spcBef>
                        <a:buNone/>
                      </a:pPr>
                      <a:r>
                        <a:rPr lang="fr-FR" sz="9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Déjeuner dans l’exposition</a:t>
                      </a:r>
                    </a:p>
                  </a:txBody>
                  <a:tcPr marL="0" marR="0" marT="72000" marB="3600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56837"/>
                  </a:ext>
                </a:extLst>
              </a:tr>
              <a:tr h="225821">
                <a:tc gridSpan="3">
                  <a:txBody>
                    <a:bodyPr/>
                    <a:lstStyle/>
                    <a:p>
                      <a:pPr marL="9334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3345" algn="l" defTabSz="914400" rtl="0" eaLnBrk="1" latinLnBrk="0" hangingPunct="1">
                        <a:lnSpc>
                          <a:spcPct val="100000"/>
                        </a:lnSpc>
                        <a:spcBef>
                          <a:spcPts val="330"/>
                        </a:spcBef>
                        <a:buNone/>
                      </a:pPr>
                      <a:endParaRPr lang="fr-FR" sz="900" b="1" kern="1200" spc="-1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3820">
                        <a:lnSpc>
                          <a:spcPts val="1040"/>
                        </a:lnSpc>
                        <a:spcBef>
                          <a:spcPts val="305"/>
                        </a:spcBef>
                        <a:buNone/>
                      </a:pPr>
                      <a:endParaRPr lang="fr-FR" sz="9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36000" marB="3600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93825"/>
                  </a:ext>
                </a:extLst>
              </a:tr>
            </a:tbl>
          </a:graphicData>
        </a:graphic>
      </p:graphicFrame>
      <p:grpSp>
        <p:nvGrpSpPr>
          <p:cNvPr id="36" name="Groupe 35">
            <a:extLst>
              <a:ext uri="{FF2B5EF4-FFF2-40B4-BE49-F238E27FC236}">
                <a16:creationId xmlns:a16="http://schemas.microsoft.com/office/drawing/2014/main" id="{4FFA1624-F408-1385-B0F2-4B589CB1585D}"/>
              </a:ext>
            </a:extLst>
          </p:cNvPr>
          <p:cNvGrpSpPr/>
          <p:nvPr/>
        </p:nvGrpSpPr>
        <p:grpSpPr>
          <a:xfrm>
            <a:off x="6415050" y="895758"/>
            <a:ext cx="5278581" cy="5447883"/>
            <a:chOff x="6415050" y="1018309"/>
            <a:chExt cx="5278581" cy="544788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97A4F5D-C5DE-C184-183C-450EA2A94FDC}"/>
                </a:ext>
              </a:extLst>
            </p:cNvPr>
            <p:cNvSpPr/>
            <p:nvPr/>
          </p:nvSpPr>
          <p:spPr>
            <a:xfrm>
              <a:off x="6415051" y="1018309"/>
              <a:ext cx="5278580" cy="200891"/>
            </a:xfrm>
            <a:prstGeom prst="rect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INSCRIPTION AUX JOURNÉES DE FORMATION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5F98230B-FF81-029B-F07D-DC0F0801120F}"/>
                </a:ext>
              </a:extLst>
            </p:cNvPr>
            <p:cNvSpPr txBox="1"/>
            <p:nvPr/>
          </p:nvSpPr>
          <p:spPr>
            <a:xfrm>
              <a:off x="6764333" y="1219200"/>
              <a:ext cx="45800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07645" algn="ctr">
                <a:spcBef>
                  <a:spcPts val="185"/>
                </a:spcBef>
                <a:buNone/>
              </a:pPr>
              <a:r>
                <a:rPr lang="fr-FR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18</a:t>
              </a:r>
              <a:r>
                <a:rPr lang="fr-FR" sz="1200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et</a:t>
              </a:r>
              <a:r>
                <a:rPr lang="fr-FR" sz="1200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19</a:t>
              </a:r>
              <a:r>
                <a:rPr lang="fr-FR" sz="1200" spc="-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juin</a:t>
              </a:r>
              <a:r>
                <a:rPr lang="fr-FR" sz="1200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2026,</a:t>
              </a:r>
              <a:r>
                <a:rPr lang="fr-FR" sz="1200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Lille</a:t>
              </a:r>
            </a:p>
          </p:txBody>
        </p:sp>
        <p:pic>
          <p:nvPicPr>
            <p:cNvPr id="28" name="Image 27" descr="Table  Description automatically generated">
              <a:extLst>
                <a:ext uri="{FF2B5EF4-FFF2-40B4-BE49-F238E27FC236}">
                  <a16:creationId xmlns:a16="http://schemas.microsoft.com/office/drawing/2014/main" id="{0005AC60-92A4-7227-1AAA-41108E260494}"/>
                </a:ext>
              </a:extLst>
            </p:cNvPr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15050" y="1462331"/>
              <a:ext cx="5278580" cy="1932801"/>
            </a:xfrm>
            <a:prstGeom prst="rect">
              <a:avLst/>
            </a:prstGeom>
          </p:spPr>
        </p:pic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799481C2-1B5C-6BC4-4236-AEAC76C95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5050" y="3407255"/>
              <a:ext cx="5278580" cy="7694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72000" tIns="45720" rIns="7200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Participation aux frais d’organisation de la journée de formation : 320 €</a:t>
              </a:r>
              <a:endPara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(Chèque à l’ordre de l’UNICCT à joindre à l’inscription)</a:t>
              </a:r>
              <a:endPara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73" name="Image 11">
              <a:extLst>
                <a:ext uri="{FF2B5EF4-FFF2-40B4-BE49-F238E27FC236}">
                  <a16:creationId xmlns:a16="http://schemas.microsoft.com/office/drawing/2014/main" id="{F970C842-0A31-F8E1-862C-AC362B06B6B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0519" y="4018702"/>
              <a:ext cx="18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394A8BA7-D236-B39F-B416-051D3BAFFD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3686" y="3958538"/>
              <a:ext cx="4709944" cy="600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Personne en situation de handicap</a:t>
              </a:r>
              <a:endPara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Régime alimentaire</a:t>
              </a:r>
              <a:endParaRPr kumimoji="0" lang="fr-FR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11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J’ai pris connaissance du programme et il semble correspondre à mes attentes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3CF28B1-20AB-76B0-FA92-065BA3B6BE1A}"/>
                </a:ext>
              </a:extLst>
            </p:cNvPr>
            <p:cNvSpPr/>
            <p:nvPr/>
          </p:nvSpPr>
          <p:spPr>
            <a:xfrm>
              <a:off x="6415050" y="4743885"/>
              <a:ext cx="5278580" cy="200891"/>
            </a:xfrm>
            <a:prstGeom prst="rect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Date limite d’inscription : le 01/06/2026</a:t>
              </a:r>
            </a:p>
          </p:txBody>
        </p:sp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A07E496C-551E-D3E1-9CFC-BD6430C24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5050" y="5011180"/>
              <a:ext cx="5278580" cy="6848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72000" tIns="45720" rIns="7200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101600">
                <a:spcBef>
                  <a:spcPts val="565"/>
                </a:spcBef>
                <a:buNone/>
              </a:pP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Après</a:t>
              </a:r>
              <a:r>
                <a:rPr lang="fr-FR" sz="1200" b="1" spc="-3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cette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date,</a:t>
              </a:r>
              <a:r>
                <a:rPr lang="fr-FR" sz="1200" b="1" spc="-3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les</a:t>
              </a:r>
              <a:r>
                <a:rPr lang="fr-FR" sz="1200" b="1" spc="-2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inscriptions</a:t>
              </a:r>
              <a:r>
                <a:rPr lang="fr-FR" sz="1200" b="1" spc="-2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seront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facturées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400</a:t>
              </a:r>
              <a:r>
                <a:rPr lang="fr-FR" sz="1200" b="1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spc="-2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€.</a:t>
              </a:r>
              <a:endPara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marL="101600">
                <a:spcBef>
                  <a:spcPts val="300"/>
                </a:spcBef>
                <a:buNone/>
              </a:pP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Les</a:t>
              </a:r>
              <a:r>
                <a:rPr lang="fr-FR" sz="1200" b="1" spc="-2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inscriptions</a:t>
              </a:r>
              <a:r>
                <a:rPr lang="fr-FR" sz="1200" b="1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sur</a:t>
              </a:r>
              <a:r>
                <a:rPr lang="fr-FR" sz="1200" b="1" spc="-2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place</a:t>
              </a:r>
              <a:r>
                <a:rPr lang="fr-FR" sz="1200" b="1" spc="-3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seront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possibles</a:t>
              </a:r>
              <a:r>
                <a:rPr lang="fr-FR" sz="1200" b="1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au</a:t>
              </a:r>
              <a:r>
                <a:rPr lang="fr-FR" sz="1200" b="1" spc="-2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prix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de</a:t>
              </a:r>
              <a:r>
                <a:rPr lang="fr-FR" sz="1200" b="1" spc="-2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280</a:t>
              </a:r>
              <a:r>
                <a:rPr lang="fr-FR" sz="1200" b="1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€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la</a:t>
              </a:r>
              <a:r>
                <a:rPr lang="fr-FR" sz="1200" b="1" spc="-2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journée</a:t>
              </a:r>
              <a:r>
                <a:rPr lang="fr-FR" sz="1200" b="1" spc="-2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et</a:t>
              </a:r>
              <a:r>
                <a:rPr lang="fr-FR" sz="1200" b="1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140</a:t>
              </a:r>
              <a:r>
                <a:rPr lang="fr-FR" sz="1200" b="1" spc="-1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€</a:t>
              </a:r>
              <a:r>
                <a:rPr lang="fr-FR" sz="1200" b="1" spc="-2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spc="-2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la</a:t>
              </a:r>
              <a:endPara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marL="101600">
                <a:buNone/>
              </a:pP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½</a:t>
              </a:r>
              <a:r>
                <a:rPr lang="fr-FR" sz="1200" b="1" spc="-5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fr-FR" sz="1200" b="1" spc="-1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journée.</a:t>
              </a:r>
              <a:endPara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4CB2CD2-220A-3AD0-9785-A584F43F38FE}"/>
                </a:ext>
              </a:extLst>
            </p:cNvPr>
            <p:cNvSpPr/>
            <p:nvPr/>
          </p:nvSpPr>
          <p:spPr>
            <a:xfrm>
              <a:off x="6415050" y="5768761"/>
              <a:ext cx="5278580" cy="200891"/>
            </a:xfrm>
            <a:prstGeom prst="rect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bulletin d’inscription est à envoyer à l’adresse suivante</a:t>
              </a:r>
              <a:endPara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ctangle 26">
              <a:extLst>
                <a:ext uri="{FF2B5EF4-FFF2-40B4-BE49-F238E27FC236}">
                  <a16:creationId xmlns:a16="http://schemas.microsoft.com/office/drawing/2014/main" id="{EC5D6EA9-8654-624D-4CF1-418292CC9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5050" y="6096860"/>
              <a:ext cx="527858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101600" algn="ctr">
                <a:spcBef>
                  <a:spcPts val="565"/>
                </a:spcBef>
                <a:buNone/>
              </a:pPr>
              <a:r>
                <a:rPr lang="fr-FR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unicct.france@gmail.com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58116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627</Words>
  <Application>Microsoft Macintosh PowerPoint</Application>
  <PresentationFormat>Grand écran</PresentationFormat>
  <Paragraphs>111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Arial Narrow</vt:lpstr>
      <vt:lpstr>Calibri</vt:lpstr>
      <vt:lpstr>Wingdings</vt:lpstr>
      <vt:lpstr>Thème Office</vt:lpstr>
      <vt:lpstr>UNION NATIONALE DES INFIRMIER(E)S EN CHIRURGIE CARDIAQUE ET THORACIQUE  v  Siège social : 137 avenue Jean Jaurès 92140 CLAMART  Tél : 06 47 15 41 83 - courriel : unicct.france@gmail.com  Site internet : www.unicct.org   Numéro de SIRET 91115311200014 - Association Loi 1901.   v  L’évènement se déroulera au Lille Grand Palais 1 Boulevard des Cités Unies / 59777 Lille     Congrès associés de la Société Française de Chirurgie Thoracique et Cardio- Vasculaire de la Société Française d’Assistance Circulatoire et de Circulation Extra-Corporelle de la Société Française des Anesthésistes Réanimateurs 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UNION NATIONALE DES INFIRMIER(E)S EN CHIRURGIE CARDIAQUE ET THORACIQUE  v  Siège social : 137 avenue Jean Jaurès 92140 CLAMART  Tél : 06 47 15 41 83 - courriel : unicct.france@gmail.com  Site internet : www.unicct.org   Numéro de SIRET 91115311200014 - Association Loi 1901.   v  L’évènement se déroulera au Lille Grand Palais 1 Boulevard des Cités Unies / 59777 Lille     Congrès associés de la Société Française de Chirurgie Thoracique et Cardio- Vasculaire de la Société Française d’Assistance Circulatoire et de Circulation Extra-Corporelle de la Société Française des Anesthésistes Réanimateurs</dc:title>
  <dc:creator>TALALKHOKH Théo</dc:creator>
  <cp:lastModifiedBy>marie-laure NEVEU</cp:lastModifiedBy>
  <cp:revision>30</cp:revision>
  <cp:lastPrinted>2026-05-11T09:35:33Z</cp:lastPrinted>
  <dcterms:created xsi:type="dcterms:W3CDTF">2025-11-24T19:13:57Z</dcterms:created>
  <dcterms:modified xsi:type="dcterms:W3CDTF">2026-06-09T09:04:34Z</dcterms:modified>
</cp:coreProperties>
</file>